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7" r:id="rId2"/>
    <p:sldId id="268" r:id="rId3"/>
    <p:sldId id="278" r:id="rId4"/>
    <p:sldId id="280" r:id="rId5"/>
    <p:sldId id="269" r:id="rId6"/>
    <p:sldId id="270" r:id="rId7"/>
    <p:sldId id="279" r:id="rId8"/>
    <p:sldId id="281" r:id="rId9"/>
    <p:sldId id="282" r:id="rId10"/>
    <p:sldId id="283" r:id="rId11"/>
    <p:sldId id="284" r:id="rId12"/>
    <p:sldId id="285" r:id="rId13"/>
    <p:sldId id="286" r:id="rId14"/>
    <p:sldId id="288" r:id="rId15"/>
    <p:sldId id="287" r:id="rId16"/>
    <p:sldId id="289" r:id="rId17"/>
    <p:sldId id="290" r:id="rId18"/>
    <p:sldId id="291" r:id="rId19"/>
    <p:sldId id="292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68"/>
            <p14:sldId id="278"/>
            <p14:sldId id="280"/>
            <p14:sldId id="269"/>
            <p14:sldId id="270"/>
            <p14:sldId id="279"/>
            <p14:sldId id="281"/>
            <p14:sldId id="282"/>
            <p14:sldId id="283"/>
            <p14:sldId id="284"/>
            <p14:sldId id="285"/>
            <p14:sldId id="286"/>
            <p14:sldId id="288"/>
            <p14:sldId id="287"/>
            <p14:sldId id="289"/>
            <p14:sldId id="290"/>
            <p14:sldId id="291"/>
            <p14:sldId id="292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826DDC-C168-4796-8FFB-5927BF4F35CC}" v="60" dt="2024-11-28T14:34:14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6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163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2024-12-02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2024-12-02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9642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December 2,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December 2,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December 2,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December 2, 2024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312.14426" TargetMode="External"/><Relationship Id="rId2" Type="http://schemas.openxmlformats.org/officeDocument/2006/relationships/hyperlink" Target="https://doi.org/10.1109/GLOCOMW.2018.8644432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.docs.live.net/6c11e153bc46fe06/Documents/Chang%20School/CIND%20820/Module%204%20-%20Final%20Results%20and%20Project%20Report/doi.org/10.3390/s2411327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dataset/864/room+occupancy+estimation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02" y="396621"/>
            <a:ext cx="3603063" cy="3290476"/>
          </a:xfrm>
        </p:spPr>
        <p:txBody>
          <a:bodyPr/>
          <a:lstStyle/>
          <a:p>
            <a:r>
              <a:rPr lang="en-US" sz="3600" dirty="0"/>
              <a:t>Using Sensor Data and ML to Estimate Room Occupancy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830" y="3687097"/>
            <a:ext cx="3140713" cy="1160206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Jeffrey Fitzpatrick</a:t>
            </a:r>
          </a:p>
          <a:p>
            <a:endParaRPr lang="en-CA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500728133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2F306-69BA-4BFF-C7D1-7C9527707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E8B3CD-7B5D-AD78-BC79-6C3E4101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255639"/>
            <a:ext cx="8444818" cy="733414"/>
          </a:xfrm>
        </p:spPr>
        <p:txBody>
          <a:bodyPr anchor="ctr">
            <a:normAutofit/>
          </a:bodyPr>
          <a:lstStyle/>
          <a:p>
            <a:r>
              <a:rPr lang="en-US" dirty="0"/>
              <a:t>Dimensionality Reduction: PCA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606C00-973F-9B91-82F0-A049EE3D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68" y="2551744"/>
            <a:ext cx="4127159" cy="3312045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47803-ECD0-0C17-F331-5C4C028E7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December 2,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030A7-4C1E-905C-F537-D6AB4B152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9233FD11-C09F-263C-1219-D75EF4787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057" y="2546585"/>
            <a:ext cx="4127159" cy="3322362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AE79E-4CCD-1580-D3A5-63F3653BE503}"/>
              </a:ext>
            </a:extLst>
          </p:cNvPr>
          <p:cNvSpPr txBox="1"/>
          <p:nvPr/>
        </p:nvSpPr>
        <p:spPr>
          <a:xfrm>
            <a:off x="442452" y="1297858"/>
            <a:ext cx="82590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7 components are needed to capture at least 90% of the explained 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Highest contributions (first component): S1_Light, S3_Light, S1_Temp, S2_Temp, and S3_Temp </a:t>
            </a:r>
          </a:p>
        </p:txBody>
      </p:sp>
    </p:spTree>
    <p:extLst>
      <p:ext uri="{BB962C8B-B14F-4D97-AF65-F5344CB8AC3E}">
        <p14:creationId xmlns:p14="http://schemas.microsoft.com/office/powerpoint/2010/main" val="2558951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20526-3FB2-1F95-BF40-D6E6C118F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19EF-C00E-5EF7-23A9-C26FC92F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D8601-838A-3CEA-6346-EBBB4EC92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Scaling of numerical features for Logistic Regression and Support Vector Machine (mean of approximately 0 and standard deviation approximately 1)</a:t>
            </a:r>
          </a:p>
          <a:p>
            <a:r>
              <a:rPr lang="en-US" sz="2000" dirty="0"/>
              <a:t>Split the data into training (80%) and testing (20%) sets</a:t>
            </a:r>
          </a:p>
          <a:p>
            <a:r>
              <a:rPr lang="en-US" sz="2000" dirty="0"/>
              <a:t>Undersampled from the majority class </a:t>
            </a:r>
            <a:r>
              <a:rPr lang="en-US" sz="2000"/>
              <a:t>to rebalance </a:t>
            </a:r>
            <a:r>
              <a:rPr lang="en-US" sz="2000" dirty="0"/>
              <a:t>the </a:t>
            </a:r>
            <a:r>
              <a:rPr lang="en-US" sz="2000"/>
              <a:t>training set </a:t>
            </a:r>
            <a:endParaRPr lang="en-US" sz="2000" dirty="0"/>
          </a:p>
          <a:p>
            <a:pPr lvl="2"/>
            <a:r>
              <a:rPr lang="en-US" sz="2000" dirty="0"/>
              <a:t>0: 31.6%, 1: 29.9%, 2: 19.2%, 3: 19.2%</a:t>
            </a:r>
          </a:p>
          <a:p>
            <a:r>
              <a:rPr lang="en-US" sz="2000" dirty="0"/>
              <a:t>Applied 10-fold cross validation on the training set to test stability</a:t>
            </a:r>
          </a:p>
          <a:p>
            <a:pPr lvl="2"/>
            <a:r>
              <a:rPr lang="en-US" sz="2000" dirty="0"/>
              <a:t>Logistic Regression: Average accuracy of 97.9%</a:t>
            </a:r>
          </a:p>
          <a:p>
            <a:pPr lvl="2"/>
            <a:r>
              <a:rPr lang="en-US" sz="2000" dirty="0"/>
              <a:t>Random Forest: Average accuracy of 99.0%</a:t>
            </a:r>
          </a:p>
          <a:p>
            <a:pPr lvl="2"/>
            <a:r>
              <a:rPr lang="en-US" sz="2000" dirty="0"/>
              <a:t>Support Vector Machine: Average accuracy of 97.8%</a:t>
            </a:r>
          </a:p>
          <a:p>
            <a:r>
              <a:rPr lang="en-US" sz="2000" dirty="0"/>
              <a:t>Evaluated each model on the test set using all features</a:t>
            </a:r>
          </a:p>
          <a:p>
            <a:r>
              <a:rPr lang="en-US" sz="2000" dirty="0"/>
              <a:t>Reran each model using PCA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0CF26-7201-BF19-A8A4-DB3A358738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5CCAD-6CED-74F4-6B0D-2D185459A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88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7A77B-17F6-10E1-F456-F9E4D09C4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431D-3734-36DE-C136-509187FE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Logistic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2ED49-855C-2B9E-E859-602EADE738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1317C-19F5-70F0-96BC-287740EAF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6146B32-4558-BA9D-F773-2D2490DA2F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748440"/>
              </p:ext>
            </p:extLst>
          </p:nvPr>
        </p:nvGraphicFramePr>
        <p:xfrm>
          <a:off x="365228" y="1815742"/>
          <a:ext cx="84454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466824916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51809157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8974359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20277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7077887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01580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6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5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99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88.2%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92.2%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9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620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3B5BEA8-AD49-8ED9-5212-FFD82755243B}"/>
              </a:ext>
            </a:extLst>
          </p:cNvPr>
          <p:cNvSpPr txBox="1"/>
          <p:nvPr/>
        </p:nvSpPr>
        <p:spPr>
          <a:xfrm>
            <a:off x="333614" y="1356789"/>
            <a:ext cx="269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All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332D8-5A17-DA72-A8D3-5CE796214066}"/>
              </a:ext>
            </a:extLst>
          </p:cNvPr>
          <p:cNvSpPr txBox="1"/>
          <p:nvPr/>
        </p:nvSpPr>
        <p:spPr>
          <a:xfrm>
            <a:off x="333614" y="4390138"/>
            <a:ext cx="3246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PCA</a:t>
            </a:r>
          </a:p>
          <a:p>
            <a:endParaRPr lang="en-CA" sz="2000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0B38BF3-05F0-B8EF-3367-59CC0823A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20955"/>
              </p:ext>
            </p:extLst>
          </p:nvPr>
        </p:nvGraphicFramePr>
        <p:xfrm>
          <a:off x="334293" y="4798971"/>
          <a:ext cx="70005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166664369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40455403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236914420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605057073"/>
                    </a:ext>
                  </a:extLst>
                </a:gridCol>
                <a:gridCol w="1370240">
                  <a:extLst>
                    <a:ext uri="{9D8B030D-6E8A-4147-A177-3AD203B41FA5}">
                      <a16:colId xmlns:a16="http://schemas.microsoft.com/office/drawing/2014/main" val="153459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5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94.1%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81.1%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81.2%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72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9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524E0-E7DD-7C26-280E-D61CF99B3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7146-22D3-41FC-265C-AB6EDBFB8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Random Forest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D233-A8BD-9BF7-7C97-50115077FF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55A25-7F4E-0C6A-AF3C-FBA5B2420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C1EE583-7143-D25C-A79E-E4456C1926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5770370"/>
              </p:ext>
            </p:extLst>
          </p:nvPr>
        </p:nvGraphicFramePr>
        <p:xfrm>
          <a:off x="365228" y="1815742"/>
          <a:ext cx="84454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466824916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51809157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8974359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20277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7077887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01580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6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5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99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9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620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8740924-7571-3545-E552-01F23E443385}"/>
              </a:ext>
            </a:extLst>
          </p:cNvPr>
          <p:cNvSpPr txBox="1"/>
          <p:nvPr/>
        </p:nvSpPr>
        <p:spPr>
          <a:xfrm>
            <a:off x="333614" y="1356789"/>
            <a:ext cx="269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All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1479D-206D-8BBA-FF72-007235167C1D}"/>
              </a:ext>
            </a:extLst>
          </p:cNvPr>
          <p:cNvSpPr txBox="1"/>
          <p:nvPr/>
        </p:nvSpPr>
        <p:spPr>
          <a:xfrm>
            <a:off x="333614" y="4390138"/>
            <a:ext cx="3246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PCA</a:t>
            </a:r>
          </a:p>
          <a:p>
            <a:endParaRPr lang="en-CA" sz="2000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3AAFDF2-7B95-D5F5-592E-A2E6CC743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818638"/>
              </p:ext>
            </p:extLst>
          </p:nvPr>
        </p:nvGraphicFramePr>
        <p:xfrm>
          <a:off x="334293" y="4798971"/>
          <a:ext cx="70005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166664369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40455403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236914420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605057073"/>
                    </a:ext>
                  </a:extLst>
                </a:gridCol>
                <a:gridCol w="1370240">
                  <a:extLst>
                    <a:ext uri="{9D8B030D-6E8A-4147-A177-3AD203B41FA5}">
                      <a16:colId xmlns:a16="http://schemas.microsoft.com/office/drawing/2014/main" val="153459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5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72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579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EDCB9-8289-EFA0-8DE0-FAF67BA79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4217A1-8E06-D7FD-4A92-525D93BF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783" y="1465320"/>
            <a:ext cx="4792548" cy="4229423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AB30D50-591F-EABE-68E0-6E187253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Random Forest: Importance of each feature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B6DFA18-BDFA-1C24-EFF2-5153F2093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Most important features: 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S2_Light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S1_Light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S3_Light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S5_CO2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S4_Light</a:t>
            </a:r>
          </a:p>
          <a:p>
            <a:pPr>
              <a:lnSpc>
                <a:spcPct val="90000"/>
              </a:lnSpc>
            </a:pPr>
            <a:r>
              <a:rPr lang="en-US" dirty="0"/>
              <a:t>Least important features: 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S4_Sound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S6_PIR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B22A7-2BAF-EA5A-6309-146A292A0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December 2,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0796D-4FF8-3956-9BAF-EA7875EA1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0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8273A-B3F1-D6C2-D847-7CF66759B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5E02-D885-BFB6-B9B5-4C09FD66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Support Vector Machine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79DDE-7FD9-C4C6-A445-D8D7E4E09B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43D1-76BA-54E0-26E7-2343BFCB2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0E038EF-AF5A-ED12-2566-160261571C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241106"/>
              </p:ext>
            </p:extLst>
          </p:nvPr>
        </p:nvGraphicFramePr>
        <p:xfrm>
          <a:off x="365228" y="1815742"/>
          <a:ext cx="84454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466824916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51809157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8974359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20277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7077887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01580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6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5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99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90.6%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93.4%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9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620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96573DC-8A20-679F-A66F-7044FD2B3FE5}"/>
              </a:ext>
            </a:extLst>
          </p:cNvPr>
          <p:cNvSpPr txBox="1"/>
          <p:nvPr/>
        </p:nvSpPr>
        <p:spPr>
          <a:xfrm>
            <a:off x="333614" y="1356789"/>
            <a:ext cx="269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All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9D6D5B-627A-843D-4630-7414CB5728C7}"/>
              </a:ext>
            </a:extLst>
          </p:cNvPr>
          <p:cNvSpPr txBox="1"/>
          <p:nvPr/>
        </p:nvSpPr>
        <p:spPr>
          <a:xfrm>
            <a:off x="333614" y="4390138"/>
            <a:ext cx="3246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PCA</a:t>
            </a:r>
          </a:p>
          <a:p>
            <a:endParaRPr lang="en-CA" sz="2000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293DC9A-D182-D866-0AA1-DD08F4D9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288341"/>
              </p:ext>
            </p:extLst>
          </p:nvPr>
        </p:nvGraphicFramePr>
        <p:xfrm>
          <a:off x="334293" y="4798971"/>
          <a:ext cx="70005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166664369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40455403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236914420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605057073"/>
                    </a:ext>
                  </a:extLst>
                </a:gridCol>
                <a:gridCol w="1370240">
                  <a:extLst>
                    <a:ext uri="{9D8B030D-6E8A-4147-A177-3AD203B41FA5}">
                      <a16:colId xmlns:a16="http://schemas.microsoft.com/office/drawing/2014/main" val="153459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5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72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164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C9ED8-E89B-76BF-C804-911360C26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DD5E-98C3-CDFF-7F4E-59F2054C4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Summary of Model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AAD55-E303-934B-95C8-CEAB4D0400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59479-282C-C6EB-FD37-12673AF80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B036E30-2FFE-2EFD-0F56-98829CBCE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538005"/>
              </p:ext>
            </p:extLst>
          </p:nvPr>
        </p:nvGraphicFramePr>
        <p:xfrm>
          <a:off x="372295" y="2665387"/>
          <a:ext cx="8445498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189022607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498259467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743100315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609881464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639116590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852352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dirty="0"/>
                        <a:t>All Features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/>
                        <a:t>PCA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84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 Training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 Test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F1-Score Test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 Test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F1-Score Test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25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98.9%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94.1%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81.2%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18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99.0%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99.8%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highlight>
                            <a:srgbClr val="FFFF00"/>
                          </a:highlight>
                        </a:rPr>
                        <a:t>99.3%</a:t>
                      </a:r>
                      <a:endParaRPr lang="en-CA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99.0%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96.8%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16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99.1%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97.8%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5269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E9D456A-E25B-6461-26CC-E9C973725C58}"/>
              </a:ext>
            </a:extLst>
          </p:cNvPr>
          <p:cNvSpPr txBox="1"/>
          <p:nvPr/>
        </p:nvSpPr>
        <p:spPr>
          <a:xfrm>
            <a:off x="333614" y="987133"/>
            <a:ext cx="84380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All features: Random Forest performed the best in terms of accuracy and F1-score (consistent with Mao et al., 2023)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PCA: Support Vector Machine performed the best in terms of accuracy and F1-score (Singh et al., 2018 concluded that good results could be achieved with only 4 components)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34143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1EFA5-BABA-473A-D8FE-7373F98FA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95F10-41D6-B244-2A77-48DDA3FA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Summary of Sensor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2C272-92B5-2189-4AB8-1D407B3C2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Light features performed the best overall</a:t>
            </a:r>
          </a:p>
          <a:p>
            <a:r>
              <a:rPr lang="en-US" sz="2000" dirty="0"/>
              <a:t>However, light relies on occupants turning on lights when they arrive and turning them off when they leave (Singh et al., 2018) </a:t>
            </a:r>
          </a:p>
          <a:p>
            <a:r>
              <a:rPr lang="en-US" sz="2000" dirty="0"/>
              <a:t>CO2 data showed promising results</a:t>
            </a:r>
          </a:p>
          <a:p>
            <a:r>
              <a:rPr lang="en-US" sz="2000" dirty="0"/>
              <a:t>Best approach is to use a combination of different types of sensor data including CO2</a:t>
            </a:r>
          </a:p>
          <a:p>
            <a:r>
              <a:rPr lang="en-US" sz="2000" dirty="0"/>
              <a:t>Alternative types of sensor data include Bluetooth signals, Wi-Fi, camera images, GPS data, UWB radar, and electric meters</a:t>
            </a:r>
          </a:p>
          <a:p>
            <a:r>
              <a:rPr lang="en-US" sz="2000" dirty="0"/>
              <a:t>Limitations such as high cost, limited range, false results, and privacy issues may prevent them from being widely adopted (Khan et al., 2024)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B64C9-592E-0844-029F-52EF2B1E2E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F5CB0-F4D9-075C-F42D-707A33B0E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23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2F1D3-823C-F7EE-42C5-2E28A3568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36591-CC15-86B8-8D36-9B9E404E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0E92B-4767-D8CF-9A74-66E70A5A9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Assumptions of linear regression and logistic regression</a:t>
            </a:r>
          </a:p>
          <a:p>
            <a:pPr lvl="2"/>
            <a:r>
              <a:rPr lang="en-US" sz="2000" dirty="0"/>
              <a:t>Linear relationship between independent variables and dependent variable</a:t>
            </a:r>
          </a:p>
          <a:p>
            <a:pPr lvl="2"/>
            <a:r>
              <a:rPr lang="en-US" sz="2000" dirty="0"/>
              <a:t>Independent variables are not correlated with each other</a:t>
            </a:r>
          </a:p>
          <a:p>
            <a:r>
              <a:rPr lang="en-US" sz="2000" dirty="0"/>
              <a:t>In this dataset, the sensor data is correlated with each other (multicollinearity)</a:t>
            </a:r>
          </a:p>
          <a:p>
            <a:pPr lvl="2"/>
            <a:r>
              <a:rPr lang="en-US" sz="2000" dirty="0"/>
              <a:t>P-values and coefficients in linear regression models may not be reliable</a:t>
            </a:r>
          </a:p>
          <a:p>
            <a:r>
              <a:rPr lang="en-US" sz="2000" dirty="0"/>
              <a:t>Outliers were detected in the temperature, light, sound, and C02 data</a:t>
            </a:r>
          </a:p>
          <a:p>
            <a:r>
              <a:rPr lang="en-US" sz="2000" dirty="0"/>
              <a:t>Future Work</a:t>
            </a:r>
          </a:p>
          <a:p>
            <a:pPr lvl="2"/>
            <a:r>
              <a:rPr lang="en-US" sz="2000" dirty="0"/>
              <a:t>Hypothesis testing to determine significance of model results (Friedman)</a:t>
            </a:r>
          </a:p>
          <a:p>
            <a:pPr lvl="2"/>
            <a:r>
              <a:rPr lang="en-US" sz="2000" dirty="0"/>
              <a:t>Feature selection (e.g., removal of light features)</a:t>
            </a:r>
          </a:p>
          <a:p>
            <a:pPr lvl="2"/>
            <a:r>
              <a:rPr lang="en-US" sz="2000" dirty="0"/>
              <a:t>Using PCA with fewer features</a:t>
            </a:r>
          </a:p>
          <a:p>
            <a:pPr lvl="2"/>
            <a:r>
              <a:rPr lang="en-US" sz="2000" dirty="0"/>
              <a:t>Evaluation of more classification algorithms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800" dirty="0"/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41839-62CE-53EC-0D45-21527887BC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A5B7F-6B48-1378-D2CD-E2E58DED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47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7F47E-831F-E0AF-3556-43786B351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1CD2-966F-E388-A531-4653524C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D0C3-C337-99EB-0E20-B832F43D4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Singh, A.P., Jain, V., Chaudhari, S., Kraemer, F.A., Werner, S., &amp; Garg, V. (2018). Machine learning-based occupancy estimation using multivariate sensor nodes. 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 </a:t>
            </a:r>
            <a:r>
              <a:rPr lang="en-CA" sz="1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Globecom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Workshops (GC </a:t>
            </a:r>
            <a:r>
              <a:rPr lang="en-CA" sz="1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Wkshps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1-6. </a:t>
            </a:r>
            <a:r>
              <a:rPr lang="en-CA" sz="1800" u="sng" dirty="0">
                <a:solidFill>
                  <a:srgbClr val="004C9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https://doi.org/10.1109/GLOCOMW.2018.8644432</a:t>
            </a:r>
            <a:endParaRPr lang="en-CA" sz="1800" u="sng" dirty="0">
              <a:solidFill>
                <a:srgbClr val="004C9B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Mao, S., Yuan, Y., Li, Y., Wang, Z., Yao, Y., &amp; Kang, Y. (2023). Room occupancy prediction: Exploring the power of machine learning and temporal insights. 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American Journal of Applied Mathematics and Statistics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CA" sz="1800" u="sng" dirty="0">
                <a:solidFill>
                  <a:srgbClr val="004C9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https://doi.org/10.48550/arXiv.2312.14426</a:t>
            </a:r>
            <a:endParaRPr lang="en-CA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Khan, I., </a:t>
            </a:r>
            <a:r>
              <a:rPr lang="en-CA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Zedadra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O., Guerrieri, A., &amp; </a:t>
            </a:r>
            <a:r>
              <a:rPr lang="en-CA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Spezzano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G. (2024). Occupancy prediction in IoT-enabled smart buildings: technologies, methods, and future directions. 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Sensors, 24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(11). </a:t>
            </a:r>
            <a:r>
              <a:rPr lang="en-CA" sz="1800" u="sng" dirty="0">
                <a:solidFill>
                  <a:srgbClr val="004C9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doi.org/10.3390/s24113276</a:t>
            </a:r>
            <a:endParaRPr lang="en-CA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8F862-B391-65E7-E9E4-F6AA691BD6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18C56-5D5F-2BBF-FF58-869AA7544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95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Occupancy Estimation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j-lt"/>
              </a:rPr>
              <a:t>Available from the </a:t>
            </a:r>
            <a:r>
              <a:rPr lang="en-US" sz="2000" dirty="0">
                <a:latin typeface="+mj-lt"/>
                <a:hlinkClick r:id="rId2"/>
              </a:rPr>
              <a:t>UC Irvine Machine Learning Repository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Contains 10129 datapoints and 16 features</a:t>
            </a:r>
          </a:p>
          <a:p>
            <a:r>
              <a:rPr lang="en-US" sz="2000" dirty="0">
                <a:latin typeface="+mj-lt"/>
              </a:rPr>
              <a:t>Each feature represents data from a particular sensor</a:t>
            </a:r>
          </a:p>
          <a:p>
            <a:pPr lvl="2"/>
            <a:r>
              <a:rPr lang="en-US" sz="2000" dirty="0">
                <a:latin typeface="+mj-lt"/>
              </a:rPr>
              <a:t>Temperature</a:t>
            </a:r>
          </a:p>
          <a:p>
            <a:pPr lvl="2"/>
            <a:r>
              <a:rPr lang="en-US" sz="2000" dirty="0">
                <a:latin typeface="+mj-lt"/>
              </a:rPr>
              <a:t>Light</a:t>
            </a:r>
          </a:p>
          <a:p>
            <a:pPr lvl="2"/>
            <a:r>
              <a:rPr lang="en-US" sz="2000" dirty="0">
                <a:latin typeface="+mj-lt"/>
              </a:rPr>
              <a:t>Sound</a:t>
            </a:r>
          </a:p>
          <a:p>
            <a:pPr lvl="2"/>
            <a:r>
              <a:rPr lang="en-US" sz="2000" dirty="0">
                <a:latin typeface="+mj-lt"/>
              </a:rPr>
              <a:t>Motion</a:t>
            </a:r>
          </a:p>
          <a:p>
            <a:pPr lvl="2"/>
            <a:r>
              <a:rPr lang="en-US" sz="2000" dirty="0">
                <a:latin typeface="+mj-lt"/>
              </a:rPr>
              <a:t>CO2 </a:t>
            </a:r>
          </a:p>
          <a:p>
            <a:r>
              <a:rPr lang="en-US" sz="2000" dirty="0">
                <a:latin typeface="+mj-lt"/>
              </a:rPr>
              <a:t>Measurements were taken over several days in 30 second increments</a:t>
            </a:r>
          </a:p>
          <a:p>
            <a:r>
              <a:rPr lang="en-US" sz="2000" dirty="0">
                <a:latin typeface="+mj-lt"/>
              </a:rPr>
              <a:t>No missing values in the 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December 2,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DFB55-714F-B11D-B3D2-CDFB151A4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B3AC6-0F0C-8427-06AF-B3C649E75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0841F-A3A6-EA87-18D4-7B25EC024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For my project I chose the theme of Classification for building predictive models</a:t>
            </a:r>
          </a:p>
          <a:p>
            <a:r>
              <a:rPr lang="en-US" sz="2000" dirty="0"/>
              <a:t>To reduce energy consumption in buildings, I investigated these research questions:</a:t>
            </a:r>
          </a:p>
          <a:p>
            <a:pPr lvl="2"/>
            <a:r>
              <a:rPr lang="en-US" sz="2000" dirty="0"/>
              <a:t>Which of the implemented supervised learning techniques perform the best in predicting occupancy?</a:t>
            </a:r>
          </a:p>
          <a:p>
            <a:pPr lvl="2"/>
            <a:r>
              <a:rPr lang="en-US" sz="2000" dirty="0"/>
              <a:t>Which types of sensor data (temperature, light, sound, motion, CO2) show the most promising results?</a:t>
            </a:r>
          </a:p>
          <a:p>
            <a:pPr lvl="2"/>
            <a:r>
              <a:rPr lang="en-US" sz="2000" dirty="0"/>
              <a:t>Based on the research, what alternative types of sensor data could be used for ML-based occupancy estimation?</a:t>
            </a:r>
          </a:p>
          <a:p>
            <a:r>
              <a:rPr lang="en-US" sz="2000" dirty="0"/>
              <a:t>Aim of this project is to compare my results with the results of earlier studies on the same dataset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22D4C-045C-D884-1C18-EA61401DD0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8AD4A-B742-7D8A-BE04-D4EACAA06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514F-48D6-ACB8-BC57-6275405EA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CEA16F-100F-84B5-64FC-9D8C35F27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Applied Methodology and Study Design</a:t>
            </a:r>
          </a:p>
        </p:txBody>
      </p:sp>
      <p:pic>
        <p:nvPicPr>
          <p:cNvPr id="7" name="Picture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30ABDC08-8F15-A041-B03B-A5973B84F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68" y="1731199"/>
            <a:ext cx="8444818" cy="3694608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646CE-7DC1-E2FA-782B-C7C9BA208D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December 2,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75D4A-FD11-C551-764B-115F9A472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73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Analysis: Data Dictionary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25632C1-6769-CD76-D301-34D48D8C31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550377"/>
              </p:ext>
            </p:extLst>
          </p:nvPr>
        </p:nvGraphicFramePr>
        <p:xfrm>
          <a:off x="365125" y="1471613"/>
          <a:ext cx="7657998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7236">
                  <a:extLst>
                    <a:ext uri="{9D8B030D-6E8A-4147-A177-3AD203B41FA5}">
                      <a16:colId xmlns:a16="http://schemas.microsoft.com/office/drawing/2014/main" val="2429874991"/>
                    </a:ext>
                  </a:extLst>
                </a:gridCol>
                <a:gridCol w="1258529">
                  <a:extLst>
                    <a:ext uri="{9D8B030D-6E8A-4147-A177-3AD203B41FA5}">
                      <a16:colId xmlns:a16="http://schemas.microsoft.com/office/drawing/2014/main" val="1011576109"/>
                    </a:ext>
                  </a:extLst>
                </a:gridCol>
                <a:gridCol w="3972233">
                  <a:extLst>
                    <a:ext uri="{9D8B030D-6E8A-4147-A177-3AD203B41FA5}">
                      <a16:colId xmlns:a16="http://schemas.microsoft.com/office/drawing/2014/main" val="2355788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Field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3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Date of observation in YYYY/MM/DD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1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Time of observation in HH:MM:SS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203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S1_Temp, S2_Temp, S3_Temp, S4, 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Temperature reading in degrees Celsius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32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S1_Light, S2_Light,</a:t>
                      </a:r>
                    </a:p>
                    <a:p>
                      <a:r>
                        <a:rPr lang="en-CA" dirty="0"/>
                        <a:t>S3_Light, S4_Light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Light reading in lux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565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S1_Sound, S2_Sound,</a:t>
                      </a:r>
                    </a:p>
                    <a:p>
                      <a:r>
                        <a:rPr lang="en-CA" dirty="0"/>
                        <a:t>S3_Sound, S4_Sound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Sound reading in volts (amplifier output read by ADC)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66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S5_CO2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CO2 reading in 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1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S5_CO2_Slope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Derived slope of C02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385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S6_PIR, S7_PIR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Binary value conveying motion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26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700" dirty="0"/>
                        <a:t>Room_Occupancy_Count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Number of occupants in room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96828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December 2,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graph with blue squares&#10;&#10;Description automatically generated">
            <a:extLst>
              <a:ext uri="{FF2B5EF4-FFF2-40B4-BE49-F238E27FC236}">
                <a16:creationId xmlns:a16="http://schemas.microsoft.com/office/drawing/2014/main" id="{4D2031AF-75FF-88AF-CAFE-F1E39825A1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/>
        </p:blipFill>
        <p:spPr>
          <a:xfrm>
            <a:off x="1551242" y="2124830"/>
            <a:ext cx="6041515" cy="3715531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Initial Analysis: Frequency of target variable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21A1FA8-B046-9138-C0A2-B14588432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8276987" cy="652645"/>
          </a:xfrm>
        </p:spPr>
        <p:txBody>
          <a:bodyPr>
            <a:normAutofit/>
          </a:bodyPr>
          <a:lstStyle/>
          <a:p>
            <a:r>
              <a:rPr lang="en-US" sz="2000" dirty="0"/>
              <a:t>In about 80% of the data points, the room was unoccupied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December 2,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A6F7F-1C7A-ADE3-0AA2-AAF694504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9AD47-0A80-E899-43B5-4FFF4809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Analysis: Time-Series Analysis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3BA95-CC69-6972-1812-BE38721E35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December 2,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D9A98-4DED-94B5-B2B0-0C142E246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" name="Content Placeholder 13" descr="A graph with green and black squares&#10;&#10;Description automatically generated">
            <a:extLst>
              <a:ext uri="{FF2B5EF4-FFF2-40B4-BE49-F238E27FC236}">
                <a16:creationId xmlns:a16="http://schemas.microsoft.com/office/drawing/2014/main" id="{7887D8E3-84ED-DF0C-DF4E-00AD96AD3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634" y="1121069"/>
            <a:ext cx="4173485" cy="2390156"/>
          </a:xfrm>
          <a:prstGeom prst="rect">
            <a:avLst/>
          </a:prstGeom>
        </p:spPr>
      </p:pic>
      <p:pic>
        <p:nvPicPr>
          <p:cNvPr id="20" name="Picture 19" descr="A graph with green squares and black lines&#10;&#10;Description automatically generated">
            <a:extLst>
              <a:ext uri="{FF2B5EF4-FFF2-40B4-BE49-F238E27FC236}">
                <a16:creationId xmlns:a16="http://schemas.microsoft.com/office/drawing/2014/main" id="{E42A16EA-562D-0F81-E4F3-D3BC828D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359" y="3753753"/>
            <a:ext cx="4192061" cy="2408732"/>
          </a:xfrm>
          <a:prstGeom prst="rect">
            <a:avLst/>
          </a:prstGeom>
        </p:spPr>
      </p:pic>
      <p:pic>
        <p:nvPicPr>
          <p:cNvPr id="21" name="Picture 20" descr="A graph with green and black bars&#10;&#10;Description automatically generated">
            <a:extLst>
              <a:ext uri="{FF2B5EF4-FFF2-40B4-BE49-F238E27FC236}">
                <a16:creationId xmlns:a16="http://schemas.microsoft.com/office/drawing/2014/main" id="{9C5BC9B2-8F17-035F-EF0D-4121E2A0B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19" y="3753754"/>
            <a:ext cx="4210638" cy="23839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EEB9FAE-F899-3912-25A4-0F54896BC865}"/>
              </a:ext>
            </a:extLst>
          </p:cNvPr>
          <p:cNvSpPr txBox="1"/>
          <p:nvPr/>
        </p:nvSpPr>
        <p:spPr>
          <a:xfrm>
            <a:off x="560439" y="1376516"/>
            <a:ext cx="34707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 dirty="0"/>
              <a:t>Occupants on Dec. 22, Dec. 23, and Jan. 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 dirty="0"/>
              <a:t>Highest sensor values occurred on days with occupants</a:t>
            </a:r>
          </a:p>
        </p:txBody>
      </p:sp>
    </p:spTree>
    <p:extLst>
      <p:ext uri="{BB962C8B-B14F-4D97-AF65-F5344CB8AC3E}">
        <p14:creationId xmlns:p14="http://schemas.microsoft.com/office/powerpoint/2010/main" val="231824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BE10E-9C89-4C03-33F0-2930D20F1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018B2FDC-CA1F-B920-2627-11465A8D56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06" r="3" b="7454"/>
          <a:stretch/>
        </p:blipFill>
        <p:spPr>
          <a:xfrm>
            <a:off x="3804114" y="1465320"/>
            <a:ext cx="5339886" cy="4229423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0C6A61-18CE-C92D-E498-A8F424CC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/>
              <a:t>Initial Analysis: Correlation Analysis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1395B2-4053-5F60-2422-BB3F35389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Moderate correlation between sensor values and room occupancy</a:t>
            </a:r>
          </a:p>
          <a:p>
            <a:r>
              <a:rPr lang="en-US" dirty="0"/>
              <a:t>Strong correlation of light values between sensors</a:t>
            </a:r>
          </a:p>
          <a:p>
            <a:r>
              <a:rPr lang="en-US" dirty="0"/>
              <a:t>Relatively weak correlation of sound values between sensors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15376-9AF2-FB3B-CD76-0CEA85262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December 2,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F4D9B-AFA6-3F6C-E714-3A7798197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06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796C7-A072-D893-0311-4EE97C297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82DA48-2277-B798-CFD6-DDC83FDC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Exploratory Analysis: Linear Regression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D50E0-6BEE-892B-6159-9A797CF87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December 2,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93834-1111-BF08-6934-30BBE7D38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6C5B07-AA88-1257-AA76-C785A96AC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929095"/>
              </p:ext>
            </p:extLst>
          </p:nvPr>
        </p:nvGraphicFramePr>
        <p:xfrm>
          <a:off x="629265" y="3429000"/>
          <a:ext cx="699073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4051">
                  <a:extLst>
                    <a:ext uri="{9D8B030D-6E8A-4147-A177-3AD203B41FA5}">
                      <a16:colId xmlns:a16="http://schemas.microsoft.com/office/drawing/2014/main" val="2086950830"/>
                    </a:ext>
                  </a:extLst>
                </a:gridCol>
                <a:gridCol w="1366685">
                  <a:extLst>
                    <a:ext uri="{9D8B030D-6E8A-4147-A177-3AD203B41FA5}">
                      <a16:colId xmlns:a16="http://schemas.microsoft.com/office/drawing/2014/main" val="2256605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Model to predict room occupancy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R-squared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5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All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37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Light data (S1_Light, S2_Light, S3_Light, S4_Light)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0.792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81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CO2 data (S5_CO2, S5_CO2_Slope)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0.746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963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Sound data (S1_Sound, S2_Sound, S3_Sound, S4_Sound)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506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Motion data (S6_PIR, S7_PIR)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0.401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46099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5E44419-D8D6-9857-09BE-152B500C492F}"/>
              </a:ext>
            </a:extLst>
          </p:cNvPr>
          <p:cNvSpPr txBox="1"/>
          <p:nvPr/>
        </p:nvSpPr>
        <p:spPr>
          <a:xfrm>
            <a:off x="629266" y="1160206"/>
            <a:ext cx="75199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Using all sensor data provided the best model fit (89.4%)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Based on the remaining models, light data had the best fit (79.2%) followed by CO2 data (74.6%)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Consistent with the introductory paper (Singh et al., 2018) which found light features performed the best overall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Sound data (44.4%) and motion data (40.1%) had the worst fit</a:t>
            </a:r>
          </a:p>
        </p:txBody>
      </p:sp>
    </p:spTree>
    <p:extLst>
      <p:ext uri="{BB962C8B-B14F-4D97-AF65-F5344CB8AC3E}">
        <p14:creationId xmlns:p14="http://schemas.microsoft.com/office/powerpoint/2010/main" val="1004159264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1516</Words>
  <Application>Microsoft Office PowerPoint</Application>
  <PresentationFormat>On-screen Show (4:3)</PresentationFormat>
  <Paragraphs>334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RyersonUniversity_MasterTemplate v1</vt:lpstr>
      <vt:lpstr>Using Sensor Data and ML to Estimate Room Occupancy</vt:lpstr>
      <vt:lpstr>Room Occupancy Estimation dataset</vt:lpstr>
      <vt:lpstr>Research Questions</vt:lpstr>
      <vt:lpstr>Applied Methodology and Study Design</vt:lpstr>
      <vt:lpstr>Initial Analysis: Data Dictionary</vt:lpstr>
      <vt:lpstr>Initial Analysis: Frequency of target variable</vt:lpstr>
      <vt:lpstr>Initial Analysis: Time-Series Analysis</vt:lpstr>
      <vt:lpstr>Initial Analysis: Correlation Analysis</vt:lpstr>
      <vt:lpstr>Exploratory Analysis: Linear Regression</vt:lpstr>
      <vt:lpstr>Dimensionality Reduction: PCA</vt:lpstr>
      <vt:lpstr>Experimental Design</vt:lpstr>
      <vt:lpstr>Model Evaluation: Logistic Regression</vt:lpstr>
      <vt:lpstr>Model Evaluation: Random Forest</vt:lpstr>
      <vt:lpstr>Random Forest: Importance of each feature</vt:lpstr>
      <vt:lpstr>Model Evaluation: Support Vector Machine</vt:lpstr>
      <vt:lpstr>Conclusions: Summary of Model Results</vt:lpstr>
      <vt:lpstr>Conclusions: Summary of Sensor Data</vt:lpstr>
      <vt:lpstr>Limitations and Future Work</vt:lpstr>
      <vt:lpstr>References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2024-12-02T15:04:57Z</dcterms:modified>
</cp:coreProperties>
</file>